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3"/>
  </p:notesMasterIdLst>
  <p:handoutMasterIdLst>
    <p:handoutMasterId r:id="rId54"/>
  </p:handoutMasterIdLst>
  <p:sldIdLst>
    <p:sldId id="256" r:id="rId2"/>
    <p:sldId id="404" r:id="rId3"/>
    <p:sldId id="405" r:id="rId4"/>
    <p:sldId id="417" r:id="rId5"/>
    <p:sldId id="416" r:id="rId6"/>
    <p:sldId id="407" r:id="rId7"/>
    <p:sldId id="409" r:id="rId8"/>
    <p:sldId id="418" r:id="rId9"/>
    <p:sldId id="373" r:id="rId10"/>
    <p:sldId id="408" r:id="rId11"/>
    <p:sldId id="415" r:id="rId12"/>
    <p:sldId id="414" r:id="rId13"/>
    <p:sldId id="413" r:id="rId14"/>
    <p:sldId id="410" r:id="rId15"/>
    <p:sldId id="406" r:id="rId16"/>
    <p:sldId id="383" r:id="rId17"/>
    <p:sldId id="392" r:id="rId18"/>
    <p:sldId id="393" r:id="rId19"/>
    <p:sldId id="394" r:id="rId20"/>
    <p:sldId id="395" r:id="rId21"/>
    <p:sldId id="397" r:id="rId22"/>
    <p:sldId id="396" r:id="rId23"/>
    <p:sldId id="398" r:id="rId24"/>
    <p:sldId id="400" r:id="rId25"/>
    <p:sldId id="401" r:id="rId26"/>
    <p:sldId id="412" r:id="rId27"/>
    <p:sldId id="391" r:id="rId28"/>
    <p:sldId id="382" r:id="rId29"/>
    <p:sldId id="419" r:id="rId30"/>
    <p:sldId id="385" r:id="rId31"/>
    <p:sldId id="386" r:id="rId32"/>
    <p:sldId id="420" r:id="rId33"/>
    <p:sldId id="423" r:id="rId34"/>
    <p:sldId id="388" r:id="rId35"/>
    <p:sldId id="424" r:id="rId36"/>
    <p:sldId id="425" r:id="rId37"/>
    <p:sldId id="422" r:id="rId38"/>
    <p:sldId id="389" r:id="rId39"/>
    <p:sldId id="426" r:id="rId40"/>
    <p:sldId id="390" r:id="rId41"/>
    <p:sldId id="387" r:id="rId42"/>
    <p:sldId id="428" r:id="rId43"/>
    <p:sldId id="433" r:id="rId44"/>
    <p:sldId id="435" r:id="rId45"/>
    <p:sldId id="384" r:id="rId46"/>
    <p:sldId id="402" r:id="rId47"/>
    <p:sldId id="432" r:id="rId48"/>
    <p:sldId id="403" r:id="rId49"/>
    <p:sldId id="429" r:id="rId50"/>
    <p:sldId id="431" r:id="rId51"/>
    <p:sldId id="42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4064E-C40E-994B-834F-DFE9E5884D1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D72EF-DFC3-2649-ADB1-48386D2C7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96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A31B9-3973-47BB-A769-C9355840A37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3A82-1B2D-497B-8DAB-30008EE28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187E87-00B9-445A-8D49-C5EA21AFF997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9D19-0B27-4869-88F9-365098868A7F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7F37-9439-40A1-AEEF-AD67BB0D4AAC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0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217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642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74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4217" y="626586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64054-3012-482D-9EB5-FE9FE872DCFE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752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583D4-9666-4794-BF8C-67BE97832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1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BA2A-CEBF-4FAC-A01D-170852E3EB13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2E68-AB57-4F56-9514-81BEE86EE853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5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D155-039D-4424-A31E-3636442F6E36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2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6646-2279-486A-B40D-6145D7D6D51B}" type="datetime1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8D8C-4F8E-4FB9-992A-BE6AEAF72144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BF41-E07B-4A76-B381-06013911A931}" type="datetime1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623-53E3-4FED-9930-39EA7732EA27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6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CAC2-29F8-40CA-B143-AB13DA75749C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E5D7971-9A78-471E-B993-894E22B9485D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iceonomics.com/hadley-wickham-the-man-who-revolutionized-r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gif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intro-r-website" TargetMode="External"/><Relationship Id="rId3" Type="http://schemas.openxmlformats.org/officeDocument/2006/relationships/hyperlink" Target="http://bit.ly/intro-r-materia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Data Analysis in R -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845366"/>
          </a:xfrm>
        </p:spPr>
        <p:txBody>
          <a:bodyPr>
            <a:normAutofit/>
          </a:bodyPr>
          <a:lstStyle/>
          <a:p>
            <a:r>
              <a:rPr lang="en-US" dirty="0"/>
              <a:t>Randi L. </a:t>
            </a:r>
            <a:r>
              <a:rPr lang="en-US" dirty="0" smtClean="0"/>
              <a:t>Garcia, PhD</a:t>
            </a:r>
            <a:endParaRPr lang="en-US" dirty="0"/>
          </a:p>
          <a:p>
            <a:r>
              <a:rPr lang="en-US" dirty="0"/>
              <a:t>DATIC Introduction to R Workshop</a:t>
            </a:r>
          </a:p>
          <a:p>
            <a:r>
              <a:rPr lang="en-US" dirty="0"/>
              <a:t>Session 1: June 7</a:t>
            </a:r>
            <a:r>
              <a:rPr lang="en-US" baseline="30000" dirty="0"/>
              <a:t>th</a:t>
            </a:r>
            <a:r>
              <a:rPr lang="en-US" dirty="0"/>
              <a:t> and 8</a:t>
            </a:r>
            <a:r>
              <a:rPr lang="en-US" baseline="30000" dirty="0"/>
              <a:t>th</a:t>
            </a:r>
          </a:p>
          <a:p>
            <a:r>
              <a:rPr lang="en-US" dirty="0"/>
              <a:t>Session 2: June 21</a:t>
            </a:r>
            <a:r>
              <a:rPr lang="en-US" baseline="30000" dirty="0"/>
              <a:t>st</a:t>
            </a:r>
            <a:r>
              <a:rPr lang="en-US" dirty="0"/>
              <a:t> and 22</a:t>
            </a:r>
            <a:r>
              <a:rPr lang="en-US" baseline="30000" dirty="0"/>
              <a:t>nd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16" y="5715000"/>
            <a:ext cx="2073656" cy="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8FDE6831-4F21-A24E-8D73-01C1346BE00A}"/>
              </a:ext>
            </a:extLst>
          </p:cNvPr>
          <p:cNvSpPr/>
          <p:nvPr/>
        </p:nvSpPr>
        <p:spPr>
          <a:xfrm rot="21083672">
            <a:off x="6557990" y="452435"/>
            <a:ext cx="443999" cy="2524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3BFCE1F-7638-C04F-8ED9-F7363E0358BB}"/>
              </a:ext>
            </a:extLst>
          </p:cNvPr>
          <p:cNvSpPr/>
          <p:nvPr/>
        </p:nvSpPr>
        <p:spPr>
          <a:xfrm>
            <a:off x="1012371" y="3151414"/>
            <a:ext cx="4062549" cy="3221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="" xmlns:a16="http://schemas.microsoft.com/office/drawing/2014/main" id="{B10896F7-3BAD-E34E-A67D-087D80709EEF}"/>
              </a:ext>
            </a:extLst>
          </p:cNvPr>
          <p:cNvSpPr/>
          <p:nvPr/>
        </p:nvSpPr>
        <p:spPr>
          <a:xfrm>
            <a:off x="5734455" y="762251"/>
            <a:ext cx="2353629" cy="14138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1FBC41F-6C32-7B4B-A4C8-D380E2EEBAAA}"/>
              </a:ext>
            </a:extLst>
          </p:cNvPr>
          <p:cNvSpPr/>
          <p:nvPr/>
        </p:nvSpPr>
        <p:spPr>
          <a:xfrm>
            <a:off x="963387" y="3837214"/>
            <a:ext cx="4111534" cy="25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F32D6C74-C439-0B43-AB47-2D9CC6F9A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66" y="2890080"/>
            <a:ext cx="6445187" cy="16678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0C10E60D-B19D-BD43-83EC-2E9538A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Code Chunk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FB0CD43F-94C5-A747-88B0-29DFE615A9D7}"/>
              </a:ext>
            </a:extLst>
          </p:cNvPr>
          <p:cNvCxnSpPr>
            <a:cxnSpLocks/>
          </p:cNvCxnSpPr>
          <p:nvPr/>
        </p:nvCxnSpPr>
        <p:spPr>
          <a:xfrm flipH="1">
            <a:off x="9191501" y="1965960"/>
            <a:ext cx="605641" cy="1430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A9BEFF6-A99D-F240-9F66-F9CA2ADC4CA4}"/>
              </a:ext>
            </a:extLst>
          </p:cNvPr>
          <p:cNvSpPr txBox="1"/>
          <p:nvPr/>
        </p:nvSpPr>
        <p:spPr>
          <a:xfrm>
            <a:off x="8998527" y="1319629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the code in this chunk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6222DD91-6CE3-084F-A45A-FF21FCDB849F}"/>
              </a:ext>
            </a:extLst>
          </p:cNvPr>
          <p:cNvCxnSpPr>
            <a:cxnSpLocks/>
          </p:cNvCxnSpPr>
          <p:nvPr/>
        </p:nvCxnSpPr>
        <p:spPr>
          <a:xfrm flipH="1" flipV="1">
            <a:off x="8900559" y="3627486"/>
            <a:ext cx="684500" cy="1193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0BC8A15-DCC6-E940-9064-FD2B9CC29C3E}"/>
              </a:ext>
            </a:extLst>
          </p:cNvPr>
          <p:cNvSpPr txBox="1"/>
          <p:nvPr/>
        </p:nvSpPr>
        <p:spPr>
          <a:xfrm>
            <a:off x="9037127" y="4900576"/>
            <a:ext cx="211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code in the chunks above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E965B330-BCF5-3142-A43C-4E0707664A5D}"/>
              </a:ext>
            </a:extLst>
          </p:cNvPr>
          <p:cNvCxnSpPr>
            <a:cxnSpLocks/>
          </p:cNvCxnSpPr>
          <p:nvPr/>
        </p:nvCxnSpPr>
        <p:spPr>
          <a:xfrm flipV="1">
            <a:off x="7517080" y="3550722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527AD4B-5280-3D46-AA1B-855ACCF3C8F6}"/>
              </a:ext>
            </a:extLst>
          </p:cNvPr>
          <p:cNvSpPr txBox="1"/>
          <p:nvPr/>
        </p:nvSpPr>
        <p:spPr>
          <a:xfrm>
            <a:off x="6472051" y="4912451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options (more on that later)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731522B0-0B65-AF4D-A7CA-77B8C4A20045}"/>
              </a:ext>
            </a:extLst>
          </p:cNvPr>
          <p:cNvCxnSpPr>
            <a:cxnSpLocks/>
          </p:cNvCxnSpPr>
          <p:nvPr/>
        </p:nvCxnSpPr>
        <p:spPr>
          <a:xfrm flipV="1">
            <a:off x="2161309" y="3443847"/>
            <a:ext cx="1246908" cy="67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68B71A79-AC91-A04F-B937-84E22D721759}"/>
              </a:ext>
            </a:extLst>
          </p:cNvPr>
          <p:cNvCxnSpPr>
            <a:cxnSpLocks/>
          </p:cNvCxnSpPr>
          <p:nvPr/>
        </p:nvCxnSpPr>
        <p:spPr>
          <a:xfrm>
            <a:off x="2161309" y="4116246"/>
            <a:ext cx="12469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10582EC-6E0F-594C-A59D-3A4D293AFEE4}"/>
              </a:ext>
            </a:extLst>
          </p:cNvPr>
          <p:cNvSpPr txBox="1"/>
          <p:nvPr/>
        </p:nvSpPr>
        <p:spPr>
          <a:xfrm>
            <a:off x="567287" y="3688372"/>
            <a:ext cx="165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”Bookends” to signify code is starting and ending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27CF5BF8-227A-8A4B-9561-30A4F4D68DDF}"/>
              </a:ext>
            </a:extLst>
          </p:cNvPr>
          <p:cNvCxnSpPr>
            <a:cxnSpLocks/>
          </p:cNvCxnSpPr>
          <p:nvPr/>
        </p:nvCxnSpPr>
        <p:spPr>
          <a:xfrm flipV="1">
            <a:off x="3443844" y="4075135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2AFF1C8-F7A6-C44D-94B4-8C8B17DE503C}"/>
              </a:ext>
            </a:extLst>
          </p:cNvPr>
          <p:cNvSpPr txBox="1"/>
          <p:nvPr/>
        </p:nvSpPr>
        <p:spPr>
          <a:xfrm>
            <a:off x="2693719" y="5436866"/>
            <a:ext cx="23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code goes between the bookends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B7A44FF8-CF7B-2A4B-B7F4-8CCB59D9AA48}"/>
              </a:ext>
            </a:extLst>
          </p:cNvPr>
          <p:cNvCxnSpPr>
            <a:cxnSpLocks/>
          </p:cNvCxnSpPr>
          <p:nvPr/>
        </p:nvCxnSpPr>
        <p:spPr>
          <a:xfrm flipH="1">
            <a:off x="4493326" y="2535542"/>
            <a:ext cx="244929" cy="860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4620FA7-1867-4141-9B89-53973A480E8A}"/>
              </a:ext>
            </a:extLst>
          </p:cNvPr>
          <p:cNvSpPr txBox="1"/>
          <p:nvPr/>
        </p:nvSpPr>
        <p:spPr>
          <a:xfrm>
            <a:off x="3005945" y="2174661"/>
            <a:ext cx="432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Giving your chunk a name helps find it later</a:t>
            </a:r>
          </a:p>
        </p:txBody>
      </p:sp>
    </p:spTree>
    <p:extLst>
      <p:ext uri="{BB962C8B-B14F-4D97-AF65-F5344CB8AC3E}">
        <p14:creationId xmlns:p14="http://schemas.microsoft.com/office/powerpoint/2010/main" val="6130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  <p:bldP spid="29" grpId="0"/>
      <p:bldP spid="34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Intro_to_R.Rmd</a:t>
            </a:r>
            <a:endParaRPr lang="en-US" dirty="0"/>
          </a:p>
          <a:p>
            <a:r>
              <a:rPr lang="en-US" dirty="0" err="1"/>
              <a:t>packages_descriptive_stats.Rmd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D93F9250-0EF6-B344-8F34-B71913B6B037}"/>
              </a:ext>
            </a:extLst>
          </p:cNvPr>
          <p:cNvGrpSpPr/>
          <p:nvPr/>
        </p:nvGrpSpPr>
        <p:grpSpPr>
          <a:xfrm>
            <a:off x="1823211" y="4099655"/>
            <a:ext cx="2077720" cy="1175769"/>
            <a:chOff x="4721860" y="671319"/>
            <a:chExt cx="3741928" cy="2168652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4D5BF55E-E4CD-4043-B32A-473646BE7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2"/>
            <a:stretch/>
          </p:blipFill>
          <p:spPr>
            <a:xfrm>
              <a:off x="4721860" y="671319"/>
              <a:ext cx="1907540" cy="2168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478E8EE-3D1A-2645-97CD-D3D85E37A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"/>
            <a:stretch/>
          </p:blipFill>
          <p:spPr>
            <a:xfrm>
              <a:off x="6629400" y="702558"/>
              <a:ext cx="1834388" cy="2106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55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044183" cy="4038600"/>
          </a:xfrm>
        </p:spPr>
        <p:txBody>
          <a:bodyPr/>
          <a:lstStyle/>
          <a:p>
            <a:r>
              <a:rPr lang="en-US" dirty="0"/>
              <a:t>There are &gt;10,000 packages in R</a:t>
            </a:r>
          </a:p>
          <a:p>
            <a:r>
              <a:rPr lang="en-US" dirty="0"/>
              <a:t>This can feel overwhelming for new users</a:t>
            </a:r>
          </a:p>
          <a:p>
            <a:pPr lvl="1"/>
            <a:r>
              <a:rPr lang="en-US" dirty="0"/>
              <a:t>To make matters worse, “R people” are opinionated about which packages are “best” </a:t>
            </a:r>
          </a:p>
          <a:p>
            <a:pPr lvl="1"/>
            <a:r>
              <a:rPr lang="en-US" dirty="0"/>
              <a:t>There is NO consensus! Eventually you’ll be able to decide for yourself, for now, I’ll decide for you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We are going to learn </a:t>
            </a:r>
            <a:r>
              <a:rPr lang="en-US" i="1" dirty="0"/>
              <a:t>some</a:t>
            </a:r>
            <a:r>
              <a:rPr lang="en-US" dirty="0"/>
              <a:t> of the </a:t>
            </a:r>
            <a:r>
              <a:rPr lang="en-US" b="1" dirty="0" err="1"/>
              <a:t>tidyverse</a:t>
            </a:r>
            <a:r>
              <a:rPr lang="en-US" dirty="0"/>
              <a:t> packages in this workshop</a:t>
            </a:r>
          </a:p>
          <a:p>
            <a:pPr lvl="1"/>
            <a:r>
              <a:rPr lang="en-US" dirty="0">
                <a:hlinkClick r:id="rId2"/>
              </a:rPr>
              <a:t>Hadley Wickham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61" y="4649019"/>
            <a:ext cx="2360023" cy="1652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830757"/>
            <a:ext cx="3895781" cy="35971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659368" y="148742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38944" y="80924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0656" y="349230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06128" y="1493520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80604" y="1481328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41792" y="2099222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79608" y="216560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70BFADC-FB5F-4244-BCFD-65D0E39F7A1B}"/>
              </a:ext>
            </a:extLst>
          </p:cNvPr>
          <p:cNvSpPr/>
          <p:nvPr/>
        </p:nvSpPr>
        <p:spPr>
          <a:xfrm>
            <a:off x="9061267" y="213594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everything else, there are lots of ways to make figures in R</a:t>
            </a:r>
          </a:p>
          <a:p>
            <a:pPr lvl="1"/>
            <a:r>
              <a:rPr lang="en-US" dirty="0"/>
              <a:t>Base R</a:t>
            </a:r>
          </a:p>
          <a:p>
            <a:pPr lvl="1"/>
            <a:r>
              <a:rPr lang="en-US" dirty="0"/>
              <a:t>Lattice graphics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r>
              <a:rPr lang="en-US" dirty="0"/>
              <a:t>We’ll be learning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package. </a:t>
            </a:r>
          </a:p>
          <a:p>
            <a:pPr lvl="1"/>
            <a:r>
              <a:rPr lang="en-US" dirty="0"/>
              <a:t>It makes beautiful visualizations</a:t>
            </a:r>
          </a:p>
          <a:p>
            <a:pPr lvl="1"/>
            <a:r>
              <a:rPr lang="en-US" dirty="0"/>
              <a:t>It’s popular so there is a lot of help on the internet and companion </a:t>
            </a:r>
            <a:r>
              <a:rPr lang="en-US" dirty="0" smtClean="0"/>
              <a:t>packages</a:t>
            </a:r>
            <a:endParaRPr lang="en-US" dirty="0"/>
          </a:p>
          <a:p>
            <a:pPr lvl="1"/>
            <a:r>
              <a:rPr lang="en-US" dirty="0"/>
              <a:t>It works well with all of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dirty="0"/>
              <a:t>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43" y="3175000"/>
            <a:ext cx="2197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086599" cy="4038600"/>
          </a:xfrm>
        </p:spPr>
        <p:txBody>
          <a:bodyPr/>
          <a:lstStyle/>
          <a:p>
            <a:r>
              <a:rPr lang="en-US" dirty="0"/>
              <a:t>The easiest figures are made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The q stands for quick!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1" y="2995314"/>
            <a:ext cx="5444321" cy="3365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5"/>
          <a:stretch/>
        </p:blipFill>
        <p:spPr>
          <a:xfrm>
            <a:off x="580643" y="4286638"/>
            <a:ext cx="5730748" cy="783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3082573"/>
            <a:ext cx="344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Guesses which kind of figure </a:t>
            </a:r>
            <a:r>
              <a:rPr lang="en-US" dirty="0" smtClean="0"/>
              <a:t>you want based on </a:t>
            </a:r>
            <a:r>
              <a:rPr lang="en-US" smtClean="0"/>
              <a:t>the variable(s) type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2451" y="5619334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 needs to know the data, but no dollar signs!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83665" y="3728904"/>
            <a:ext cx="201167" cy="79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88708" y="4873752"/>
            <a:ext cx="432316" cy="65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6299" y="365213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Customize it!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5406208" y="4021462"/>
            <a:ext cx="144200" cy="41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43000" y="4474952"/>
            <a:ext cx="3980180" cy="1367877"/>
          </a:xfrm>
        </p:spPr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: “Two </a:t>
            </a:r>
            <a:r>
              <a:rPr lang="en-US" dirty="0"/>
              <a:t>numerical variables? Oh, you probably want a </a:t>
            </a:r>
            <a:r>
              <a:rPr lang="en-US" dirty="0" smtClean="0"/>
              <a:t>scatter plot</a:t>
            </a:r>
            <a:r>
              <a:rPr lang="is-IS" dirty="0"/>
              <a:t>…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46" y="3111708"/>
            <a:ext cx="5286410" cy="351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068616"/>
            <a:ext cx="6161020" cy="7294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4256" y="2706624"/>
            <a:ext cx="1847088" cy="187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4016" y="2603968"/>
            <a:ext cx="6455664" cy="374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is good for quick visualizations</a:t>
            </a:r>
          </a:p>
          <a:p>
            <a:pPr lvl="1"/>
            <a:r>
              <a:rPr lang="en-US" dirty="0"/>
              <a:t>Good for probably 80% of what you’d want to do while analyzing data</a:t>
            </a:r>
          </a:p>
          <a:p>
            <a:endParaRPr lang="en-US" dirty="0"/>
          </a:p>
          <a:p>
            <a:r>
              <a:rPr lang="en-US" dirty="0"/>
              <a:t>But, you’ll use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ggplot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for anything more involved, like for making figures for publication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packages uses the “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rammar of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raphics"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63D017-BEF6-2C49-8622-C89976A0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7B92D-1B05-724C-A562-8B2F9705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/>
              <a:t>Me</a:t>
            </a:r>
          </a:p>
          <a:p>
            <a:pPr lvl="1"/>
            <a:r>
              <a:rPr lang="en-US" dirty="0"/>
              <a:t>Randi L. </a:t>
            </a:r>
            <a:r>
              <a:rPr lang="en-US" dirty="0" smtClean="0"/>
              <a:t>Garcia</a:t>
            </a:r>
          </a:p>
          <a:p>
            <a:pPr lvl="2"/>
            <a:r>
              <a:rPr lang="en-US" dirty="0" smtClean="0"/>
              <a:t>Assistant </a:t>
            </a:r>
            <a:r>
              <a:rPr lang="en-US" dirty="0"/>
              <a:t>Professor in Psychology and Statistical &amp; Data Sciences at Smith College </a:t>
            </a:r>
          </a:p>
          <a:p>
            <a:pPr lvl="1"/>
            <a:r>
              <a:rPr lang="en-US" dirty="0"/>
              <a:t>Research interests</a:t>
            </a:r>
          </a:p>
          <a:p>
            <a:pPr lvl="1"/>
            <a:r>
              <a:rPr lang="en-US" dirty="0"/>
              <a:t>Data analysis software experiences</a:t>
            </a:r>
          </a:p>
          <a:p>
            <a:pPr lvl="1"/>
            <a:endParaRPr lang="en-US" dirty="0"/>
          </a:p>
          <a:p>
            <a:r>
              <a:rPr lang="en-US" dirty="0"/>
              <a:t>You…</a:t>
            </a:r>
          </a:p>
          <a:p>
            <a:pPr lvl="1"/>
            <a:r>
              <a:rPr lang="en-US" dirty="0"/>
              <a:t>Who are you, where are you coming from?</a:t>
            </a:r>
          </a:p>
          <a:p>
            <a:pPr lvl="1"/>
            <a:r>
              <a:rPr lang="en-US" dirty="0"/>
              <a:t>What brings you here? What do you hope to get out of this workshop?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43" y="1157483"/>
            <a:ext cx="1056720" cy="783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356" y="3123116"/>
            <a:ext cx="861614" cy="108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5" y="1187876"/>
            <a:ext cx="744673" cy="744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9" y="739900"/>
            <a:ext cx="976464" cy="952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67" y="657224"/>
            <a:ext cx="1302286" cy="3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440" y="1647239"/>
            <a:ext cx="764916" cy="77008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612" y="3320822"/>
            <a:ext cx="820917" cy="8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independently specify pieces of the graph using the “</a:t>
            </a:r>
            <a:r>
              <a:rPr lang="en-US" b="1" dirty="0"/>
              <a:t>g</a:t>
            </a:r>
            <a:r>
              <a:rPr lang="en-US" dirty="0"/>
              <a:t>rammar of </a:t>
            </a:r>
            <a:r>
              <a:rPr lang="en-US" b="1" dirty="0"/>
              <a:t>g</a:t>
            </a:r>
            <a:r>
              <a:rPr lang="en-US" dirty="0"/>
              <a:t>raphics”</a:t>
            </a:r>
          </a:p>
          <a:p>
            <a:r>
              <a:rPr lang="en-US" dirty="0"/>
              <a:t>Building blocks:</a:t>
            </a:r>
          </a:p>
          <a:p>
            <a:pPr lvl="1"/>
            <a:r>
              <a:rPr lang="en-US" b="1" dirty="0"/>
              <a:t>Data</a:t>
            </a:r>
          </a:p>
          <a:p>
            <a:pPr lvl="1"/>
            <a:r>
              <a:rPr lang="en-US" b="1" dirty="0"/>
              <a:t>Geometric objects </a:t>
            </a:r>
            <a:r>
              <a:rPr lang="en-US" dirty="0"/>
              <a:t>(the actual things we’ll draw: points, lines, boxplot, histograms, etc.)</a:t>
            </a:r>
          </a:p>
          <a:p>
            <a:pPr lvl="1"/>
            <a:r>
              <a:rPr lang="en-US" b="1" dirty="0"/>
              <a:t>Aesthetic mappings </a:t>
            </a:r>
            <a:r>
              <a:rPr lang="en-US" dirty="0"/>
              <a:t>(what and where we’ll draw: x-axis, y-axis, color, fill, shape, size, </a:t>
            </a:r>
            <a:r>
              <a:rPr lang="en-US" dirty="0" err="1"/>
              <a:t>linetype</a:t>
            </a:r>
            <a:r>
              <a:rPr lang="en-US" dirty="0"/>
              <a:t>, etc.)</a:t>
            </a:r>
          </a:p>
          <a:p>
            <a:pPr lvl="1"/>
            <a:r>
              <a:rPr lang="en-US" b="1" dirty="0"/>
              <a:t>Statistics </a:t>
            </a:r>
            <a:r>
              <a:rPr lang="en-US" dirty="0"/>
              <a:t>(implied or specified computing to be done)</a:t>
            </a:r>
          </a:p>
          <a:p>
            <a:pPr lvl="1"/>
            <a:r>
              <a:rPr lang="en-US" b="1" dirty="0"/>
              <a:t>Scales</a:t>
            </a:r>
            <a:r>
              <a:rPr lang="en-US" dirty="0"/>
              <a:t> (range of values, colors, or shapes)</a:t>
            </a:r>
          </a:p>
          <a:p>
            <a:pPr lvl="1"/>
            <a:r>
              <a:rPr lang="en-US" b="1" dirty="0"/>
              <a:t>Facets </a:t>
            </a:r>
            <a:r>
              <a:rPr lang="en-US" dirty="0"/>
              <a:t>(the panes—there can be more than </a:t>
            </a:r>
            <a:r>
              <a:rPr lang="en-US" dirty="0" smtClean="0"/>
              <a:t>1)</a:t>
            </a:r>
            <a:endParaRPr lang="en-US" dirty="0"/>
          </a:p>
          <a:p>
            <a:pPr lvl="1"/>
            <a:r>
              <a:rPr lang="en-US" b="1" dirty="0"/>
              <a:t>Guides</a:t>
            </a:r>
            <a:r>
              <a:rPr lang="en-US" dirty="0"/>
              <a:t> (legends—what the humans see)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1965960"/>
            <a:ext cx="7197090" cy="4459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2" y="652780"/>
            <a:ext cx="1368933" cy="10156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2616" y="1160610"/>
            <a:ext cx="1380744" cy="65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0" y="2057401"/>
            <a:ext cx="6107770" cy="3767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323264"/>
            <a:ext cx="4459610" cy="73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" y="289864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data comes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4906" y="3786061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“aesthetic mappings”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1783725" y="1947672"/>
            <a:ext cx="264531" cy="95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282696" y="1929384"/>
            <a:ext cx="288422" cy="185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8504" y="3571733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Where’s </a:t>
            </a:r>
            <a:r>
              <a:rPr lang="en-US"/>
              <a:t>the stuff??</a:t>
            </a:r>
          </a:p>
        </p:txBody>
      </p:sp>
    </p:spTree>
    <p:extLst>
      <p:ext uri="{BB962C8B-B14F-4D97-AF65-F5344CB8AC3E}">
        <p14:creationId xmlns:p14="http://schemas.microsoft.com/office/powerpoint/2010/main" val="1361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3" y="2137897"/>
            <a:ext cx="7093494" cy="437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2" y="327877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3276" y="484037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Geometric object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798793" y="3463443"/>
            <a:ext cx="839904" cy="1846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 flipV="1">
            <a:off x="8908868" y="5016138"/>
            <a:ext cx="944408" cy="89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87" y="598993"/>
            <a:ext cx="6166273" cy="123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257" y="140113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Gotta</a:t>
            </a:r>
            <a:r>
              <a:rPr lang="en-US" dirty="0"/>
              <a:t> add some </a:t>
            </a:r>
            <a:r>
              <a:rPr lang="en-US" dirty="0" err="1"/>
              <a:t>geom’s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2320" y="1113861"/>
            <a:ext cx="1408176" cy="27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86200" y="1490472"/>
            <a:ext cx="4069080" cy="26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2" y="1949122"/>
            <a:ext cx="7125607" cy="4420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2" y="702056"/>
            <a:ext cx="6832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29" y="1965960"/>
            <a:ext cx="7317462" cy="455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693928"/>
            <a:ext cx="7150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3" y="2405308"/>
            <a:ext cx="6592080" cy="413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02817"/>
            <a:ext cx="6221984" cy="190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0728" y="1746504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to color!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1372" y="307336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on those </a:t>
            </a:r>
            <a:r>
              <a:rPr lang="en-US" dirty="0" err="1"/>
              <a:t>geoms</a:t>
            </a:r>
            <a:r>
              <a:rPr lang="en-US" dirty="0"/>
              <a:t>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83664" y="2313432"/>
            <a:ext cx="514605" cy="7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4059936" y="1645920"/>
            <a:ext cx="4050792" cy="28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106425" y="4215923"/>
            <a:ext cx="3355847" cy="1598786"/>
          </a:xfrm>
        </p:spPr>
        <p:txBody>
          <a:bodyPr/>
          <a:lstStyle/>
          <a:p>
            <a:r>
              <a:rPr lang="en-US" dirty="0"/>
              <a:t>What do you think would happen if we mapped color to </a:t>
            </a:r>
            <a:r>
              <a:rPr lang="en-US" dirty="0" err="1"/>
              <a:t>self_pos</a:t>
            </a:r>
            <a:r>
              <a:rPr lang="en-US" dirty="0"/>
              <a:t>, a numerical variable?</a:t>
            </a:r>
          </a:p>
        </p:txBody>
      </p:sp>
    </p:spTree>
    <p:extLst>
      <p:ext uri="{BB962C8B-B14F-4D97-AF65-F5344CB8AC3E}">
        <p14:creationId xmlns:p14="http://schemas.microsoft.com/office/powerpoint/2010/main" val="7727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Intro_to_ggplot2.Rmd</a:t>
            </a:r>
          </a:p>
        </p:txBody>
      </p:sp>
    </p:spTree>
    <p:extLst>
      <p:ext uri="{BB962C8B-B14F-4D97-AF65-F5344CB8AC3E}">
        <p14:creationId xmlns:p14="http://schemas.microsoft.com/office/powerpoint/2010/main" val="19662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package we’ll use for data cleaning is called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sz="2000" dirty="0" smtClean="0"/>
              <a:t>, which is part of the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sz="2000" dirty="0" smtClean="0"/>
              <a:t>, also written by Hadley Wickham</a:t>
            </a:r>
          </a:p>
          <a:p>
            <a:r>
              <a:rPr lang="en-US" sz="2000" dirty="0" smtClean="0"/>
              <a:t>Find all the </a:t>
            </a:r>
            <a:r>
              <a:rPr lang="en-US" sz="2000" dirty="0" err="1" smtClean="0"/>
              <a:t>cheatsheets</a:t>
            </a:r>
            <a:r>
              <a:rPr lang="en-US" sz="2000" dirty="0"/>
              <a:t> here: </a:t>
            </a:r>
            <a:r>
              <a:rPr lang="en-US" sz="2000" dirty="0" smtClean="0"/>
              <a:t>https://</a:t>
            </a:r>
            <a:r>
              <a:rPr lang="en-US" sz="2000" dirty="0" err="1" smtClean="0"/>
              <a:t>www.rstudio.com</a:t>
            </a:r>
            <a:r>
              <a:rPr lang="en-US" sz="2000" dirty="0" smtClean="0"/>
              <a:t>/resources/</a:t>
            </a:r>
            <a:r>
              <a:rPr lang="en-US" sz="2000" dirty="0" err="1" smtClean="0"/>
              <a:t>cheatsheets</a:t>
            </a:r>
            <a:r>
              <a:rPr lang="en-US" sz="2000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4" y="3437844"/>
            <a:ext cx="7719391" cy="4170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five data verbs</a:t>
            </a:r>
            <a:endParaRPr lang="en-US" sz="2800" dirty="0"/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filter()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mutate()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arrange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select()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summarize()</a:t>
            </a:r>
          </a:p>
          <a:p>
            <a:pPr lvl="1"/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And also</a:t>
            </a:r>
            <a:r>
              <a:rPr lang="is-IS" sz="2800" dirty="0" smtClean="0"/>
              <a:t>…</a:t>
            </a:r>
          </a:p>
          <a:p>
            <a:pPr lvl="1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group_by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rename()</a:t>
            </a:r>
          </a:p>
          <a:p>
            <a:pPr lvl="1"/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gather()</a:t>
            </a:r>
          </a:p>
          <a:p>
            <a:pPr lvl="1"/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spread()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reasons you mentioned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High cost of SPSS, especially for students</a:t>
            </a:r>
          </a:p>
          <a:p>
            <a:pPr lvl="1"/>
            <a:r>
              <a:rPr lang="is-IS" dirty="0" smtClean="0"/>
              <a:t>Reproducibility</a:t>
            </a:r>
          </a:p>
          <a:p>
            <a:r>
              <a:rPr lang="is-IS" dirty="0" smtClean="0"/>
              <a:t>My </a:t>
            </a:r>
            <a:r>
              <a:rPr lang="is-IS" dirty="0"/>
              <a:t>personal reasons:</a:t>
            </a:r>
          </a:p>
          <a:p>
            <a:pPr lvl="1"/>
            <a:r>
              <a:rPr lang="is-IS" dirty="0"/>
              <a:t>It can do </a:t>
            </a:r>
            <a:r>
              <a:rPr lang="is-IS" dirty="0" smtClean="0"/>
              <a:t>everything in one program</a:t>
            </a:r>
            <a:endParaRPr lang="is-IS" dirty="0"/>
          </a:p>
          <a:p>
            <a:pPr lvl="1"/>
            <a:r>
              <a:rPr lang="is-IS" dirty="0"/>
              <a:t>The R programming language versus SPSS syntax</a:t>
            </a:r>
          </a:p>
          <a:p>
            <a:pPr lvl="1"/>
            <a:r>
              <a:rPr lang="is-IS" dirty="0"/>
              <a:t>Ability to create fully reproducible results, including automating </a:t>
            </a:r>
            <a:r>
              <a:rPr lang="is-IS" dirty="0" smtClean="0"/>
              <a:t>results in manuscripts</a:t>
            </a:r>
          </a:p>
          <a:p>
            <a:pPr lvl="1"/>
            <a:r>
              <a:rPr lang="is-IS" dirty="0" smtClean="0"/>
              <a:t>Many </a:t>
            </a:r>
            <a:r>
              <a:rPr lang="is-IS" dirty="0"/>
              <a:t>teaching </a:t>
            </a:r>
            <a:r>
              <a:rPr lang="is-IS" dirty="0" smtClean="0"/>
              <a:t>reasons</a:t>
            </a:r>
            <a:endParaRPr lang="is-I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28" y="2147118"/>
            <a:ext cx="621924" cy="621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9" y="1586371"/>
            <a:ext cx="698596" cy="32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13" y="2006288"/>
            <a:ext cx="715121" cy="58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08" y="2729344"/>
            <a:ext cx="699974" cy="29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45" y="1737540"/>
            <a:ext cx="1104293" cy="417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45" y="2201068"/>
            <a:ext cx="342265" cy="342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11" y="3241992"/>
            <a:ext cx="396635" cy="389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60" y="3213017"/>
            <a:ext cx="426152" cy="4183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355" y="2264855"/>
            <a:ext cx="1076732" cy="4344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903721" y="1342515"/>
            <a:ext cx="3053706" cy="2525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39138" y="2482090"/>
            <a:ext cx="4280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69" y="3188399"/>
            <a:ext cx="478979" cy="4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verb performs familiar operations </a:t>
            </a:r>
            <a:r>
              <a:rPr lang="en-US" dirty="0" smtClean="0"/>
              <a:t>on </a:t>
            </a:r>
            <a:r>
              <a:rPr lang="en-US" dirty="0"/>
              <a:t>a </a:t>
            </a:r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Each function takes and dataset and returns a dataset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73514"/>
              </p:ext>
            </p:extLst>
          </p:nvPr>
        </p:nvGraphicFramePr>
        <p:xfrm>
          <a:off x="1142999" y="3075389"/>
          <a:ext cx="9872871" cy="2678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6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855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377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does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in SPSS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mutate()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new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  <a:r>
                        <a:rPr lang="en-US" baseline="0" dirty="0"/>
                        <a:t> (or transform in menu)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Filters</a:t>
                      </a:r>
                      <a:r>
                        <a:rPr lang="en-US" baseline="0" dirty="0"/>
                        <a:t> for specific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  <a:r>
                        <a:rPr lang="en-US" baseline="0" dirty="0"/>
                        <a:t> (or select data in menu)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Sorts using some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8965">
                <a:tc>
                  <a:txBody>
                    <a:bodyPr/>
                    <a:lstStyle/>
                    <a:p>
                      <a:r>
                        <a:rPr lang="en-US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Subsets</a:t>
                      </a:r>
                      <a:r>
                        <a:rPr lang="en-US" baseline="0" dirty="0"/>
                        <a:t> for only certain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summary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Descriptive</a:t>
                      </a:r>
                      <a:r>
                        <a:rPr lang="en-US" baseline="0" dirty="0"/>
                        <a:t> statistics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</a:t>
                      </a:r>
                      <a:r>
                        <a:rPr lang="en-US" baseline="0" dirty="0"/>
                        <a:t> dataset by a categorical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split file in menu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pipe operator to combine verbs!</a:t>
            </a:r>
          </a:p>
          <a:p>
            <a:pPr marL="4572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B943A3-DC60-AF4A-8445-2C805D4BC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26" y="2960419"/>
            <a:ext cx="4151221" cy="2335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85" y="3431023"/>
            <a:ext cx="2107149" cy="12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 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 smtClean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1965959"/>
            <a:ext cx="4816305" cy="1249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4327629"/>
            <a:ext cx="5654736" cy="13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 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 smtClean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2057400"/>
            <a:ext cx="5598504" cy="127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4138050"/>
            <a:ext cx="6070552" cy="12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2" y="4555221"/>
            <a:ext cx="1953787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60" y="4555221"/>
            <a:ext cx="3454091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3" y="4555221"/>
            <a:ext cx="1089632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741" y="4555221"/>
            <a:ext cx="1903910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4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5"/>
            <a:ext cx="1089632" cy="345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5094513"/>
            <a:ext cx="1089632" cy="2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Instead of reading/writing: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write: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25" y="2680623"/>
            <a:ext cx="8901165" cy="681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36" y="4196024"/>
            <a:ext cx="5495798" cy="18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Save to a new object:</a:t>
            </a:r>
            <a:endParaRPr lang="en-US" dirty="0"/>
          </a:p>
          <a:p>
            <a:pPr marL="1319213" lvl="1" indent="-45720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Or the same object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6" y="3070260"/>
            <a:ext cx="4203768" cy="1401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23" y="3070260"/>
            <a:ext cx="4233852" cy="14715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8FDE6831-4F21-A24E-8D73-01C1346BE00A}"/>
              </a:ext>
            </a:extLst>
          </p:cNvPr>
          <p:cNvSpPr/>
          <p:nvPr/>
        </p:nvSpPr>
        <p:spPr>
          <a:xfrm>
            <a:off x="1301789" y="3326004"/>
            <a:ext cx="2886935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FDE6831-4F21-A24E-8D73-01C1346BE00A}"/>
              </a:ext>
            </a:extLst>
          </p:cNvPr>
          <p:cNvSpPr/>
          <p:nvPr/>
        </p:nvSpPr>
        <p:spPr>
          <a:xfrm>
            <a:off x="6318921" y="3326004"/>
            <a:ext cx="2338728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5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Bunny </a:t>
            </a:r>
            <a:r>
              <a:rPr lang="en-US" dirty="0" smtClean="0">
                <a:ea typeface="Consolas" charset="0"/>
                <a:cs typeface="Consolas" charset="0"/>
              </a:rPr>
              <a:t>Foo Foo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2329644"/>
            <a:ext cx="9528782" cy="387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3349485"/>
            <a:ext cx="3890645" cy="1358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69" y="3349485"/>
            <a:ext cx="3280571" cy="2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Schedule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3793749"/>
            <a:ext cx="7254240" cy="2321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1744586"/>
            <a:ext cx="7254240" cy="22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Cleaning (Day 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also verbs for </a:t>
            </a:r>
            <a:r>
              <a:rPr lang="en-US" b="1" dirty="0"/>
              <a:t>joining two </a:t>
            </a:r>
            <a:r>
              <a:rPr lang="en-US" b="1" dirty="0" smtClean="0"/>
              <a:t>tables </a:t>
            </a:r>
            <a:r>
              <a:rPr lang="en-US" dirty="0" smtClean="0"/>
              <a:t>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Adding cases from another dataset </a:t>
            </a:r>
            <a:endParaRPr lang="en-US" dirty="0" smtClean="0"/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bind_rows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dirty="0" smtClean="0"/>
              <a:t>Adding </a:t>
            </a:r>
            <a:r>
              <a:rPr lang="en-US" dirty="0"/>
              <a:t>variables from another </a:t>
            </a:r>
            <a:r>
              <a:rPr lang="en-US" dirty="0" smtClean="0"/>
              <a:t>dataset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bind_cols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63640" y="2057399"/>
            <a:ext cx="4754880" cy="4023360"/>
          </a:xfrm>
        </p:spPr>
        <p:txBody>
          <a:bodyPr>
            <a:normAutofit/>
          </a:bodyPr>
          <a:lstStyle/>
          <a:p>
            <a:r>
              <a:rPr lang="en-US" dirty="0"/>
              <a:t>And verbs for </a:t>
            </a:r>
            <a:r>
              <a:rPr lang="en-US" b="1" dirty="0"/>
              <a:t>transforming data </a:t>
            </a:r>
            <a:r>
              <a:rPr lang="en-US" dirty="0" smtClean="0"/>
              <a:t>from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tidyr</a:t>
            </a:r>
            <a:r>
              <a:rPr lang="en-US" dirty="0" smtClean="0"/>
              <a:t> package)</a:t>
            </a:r>
            <a:endParaRPr lang="en-US" dirty="0"/>
          </a:p>
          <a:p>
            <a:pPr lvl="1"/>
            <a:r>
              <a:rPr lang="en-US" dirty="0" smtClean="0"/>
              <a:t>Wide-to-long</a:t>
            </a:r>
          </a:p>
          <a:p>
            <a:pPr lvl="2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gather()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Long-to-wide</a:t>
            </a:r>
          </a:p>
          <a:p>
            <a:pPr lvl="2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pread()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77" y="380634"/>
            <a:ext cx="1133705" cy="1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intro_to_dplyr.Rmd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stuff you’ll need from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forcats</a:t>
            </a:r>
            <a:r>
              <a:rPr lang="en-US" dirty="0" smtClean="0"/>
              <a:t> </a:t>
            </a:r>
            <a:r>
              <a:rPr lang="en-US" dirty="0" smtClean="0"/>
              <a:t>package:</a:t>
            </a:r>
          </a:p>
          <a:p>
            <a:pPr marL="45720" indent="0" algn="ctr">
              <a:buNone/>
            </a:pPr>
            <a:endParaRPr lang="en-US" sz="1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" indent="0" algn="ctr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fct_recode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45720" indent="0" algn="ctr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fct_collapse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1000" dirty="0" smtClean="0"/>
          </a:p>
          <a:p>
            <a:r>
              <a:rPr lang="en-US" dirty="0" smtClean="0"/>
              <a:t>Categorical variables are called factors in R. The package name,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forcats</a:t>
            </a:r>
            <a:r>
              <a:rPr lang="en-US" dirty="0" smtClean="0"/>
              <a:t> is an anagram for factors!</a:t>
            </a:r>
          </a:p>
          <a:p>
            <a:endParaRPr lang="en-US" sz="1000" dirty="0"/>
          </a:p>
          <a:p>
            <a:r>
              <a:rPr lang="en-US" dirty="0" smtClean="0"/>
              <a:t>There’s tons of other stuff you can do with factors using this package—read the R for Data Science book for more detail. 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24" y="338703"/>
            <a:ext cx="1272457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that we made a categorical variable out of our years married variable.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use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fct_recode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(“new” = “old”) </a:t>
            </a:r>
            <a:r>
              <a:rPr lang="en-US" dirty="0" smtClean="0"/>
              <a:t>to change levels of existing factors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24" y="338703"/>
            <a:ext cx="1272457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91" y="2537692"/>
            <a:ext cx="6431973" cy="1280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90" y="4624832"/>
            <a:ext cx="6431973" cy="13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fct_collapse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to be even more slick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24" y="338703"/>
            <a:ext cx="1272457" cy="1356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35" y="3132282"/>
            <a:ext cx="9271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correlation matrices and Cronbach’s alpha we’ll use the package called </a:t>
            </a:r>
            <a:r>
              <a:rPr lang="en-US" b="1" dirty="0"/>
              <a:t>psych</a:t>
            </a:r>
            <a:endParaRPr lang="en-US" dirty="0"/>
          </a:p>
          <a:p>
            <a:r>
              <a:rPr lang="en-US" dirty="0"/>
              <a:t>For t-Tests I recommend you use </a:t>
            </a:r>
            <a:r>
              <a:rPr lang="en-US" b="1" dirty="0"/>
              <a:t>mosaic</a:t>
            </a:r>
            <a:r>
              <a:rPr lang="en-US" dirty="0"/>
              <a:t> because it has </a:t>
            </a:r>
            <a:r>
              <a:rPr lang="en-US" dirty="0" smtClean="0"/>
              <a:t>the formula</a:t>
            </a:r>
            <a:r>
              <a:rPr lang="en-US" dirty="0"/>
              <a:t>, then data, </a:t>
            </a:r>
            <a:r>
              <a:rPr lang="en-US" dirty="0" smtClean="0"/>
              <a:t>syntax (without needing dollar signs)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3A53BD5-E63E-B04C-9E0A-3D1E0CA6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20" y="3526971"/>
            <a:ext cx="5148425" cy="2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</a:t>
            </a:r>
            <a:r>
              <a:rPr lang="en-US" dirty="0" smtClean="0"/>
              <a:t>Matrices</a:t>
            </a:r>
            <a:r>
              <a:rPr lang="en-US" dirty="0"/>
              <a:t> </a:t>
            </a:r>
            <a:r>
              <a:rPr lang="en-US" dirty="0" smtClean="0"/>
              <a:t>and 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corr.test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dirty="0"/>
              <a:t>I like to use this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select()</a:t>
            </a:r>
            <a:r>
              <a:rPr lang="en-US" dirty="0"/>
              <a:t>:</a:t>
            </a:r>
          </a:p>
          <a:p>
            <a:pPr marL="274320" lvl="1" indent="0" algn="ctr">
              <a:buNone/>
            </a:pPr>
            <a:endParaRPr lang="en-US" b="1" dirty="0" smtClean="0"/>
          </a:p>
          <a:p>
            <a:pPr marL="274320" lvl="1" indent="0" algn="ctr">
              <a:buNone/>
            </a:pPr>
            <a:endParaRPr lang="en-US" b="1" dirty="0"/>
          </a:p>
          <a:p>
            <a:r>
              <a:rPr lang="en-US" dirty="0"/>
              <a:t>Reliability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alpha()</a:t>
            </a:r>
          </a:p>
          <a:p>
            <a:pPr lvl="1"/>
            <a:r>
              <a:rPr lang="en-US" dirty="0"/>
              <a:t>Also handy with select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9114790" y="2238257"/>
            <a:ext cx="418014" cy="272265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7968645" y="3952866"/>
            <a:ext cx="418013" cy="2813965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42173" y="37431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</a:t>
            </a:r>
            <a:r>
              <a:rPr lang="en-US">
                <a:solidFill>
                  <a:srgbClr val="7030A0"/>
                </a:solidFill>
              </a:rPr>
              <a:t>ars</a:t>
            </a:r>
            <a:r>
              <a:rPr lang="en-US" dirty="0">
                <a:solidFill>
                  <a:srgbClr val="7030A0"/>
                </a:solidFill>
              </a:rPr>
              <a:t> for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1180" y="555915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items for alpha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36" y="2499807"/>
            <a:ext cx="5384688" cy="784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70" y="4294964"/>
            <a:ext cx="5384191" cy="8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Scale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67675"/>
            <a:ext cx="9872871" cy="4038600"/>
          </a:xfrm>
        </p:spPr>
        <p:txBody>
          <a:bodyPr/>
          <a:lstStyle/>
          <a:p>
            <a:r>
              <a:rPr lang="en-US" dirty="0" smtClean="0"/>
              <a:t>It’s best to use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rowMeans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function from Base R.</a:t>
            </a:r>
          </a:p>
          <a:p>
            <a:pPr lvl="1"/>
            <a:r>
              <a:rPr lang="en-US" dirty="0" smtClean="0"/>
              <a:t>Doesn’t quite have the same syntax, the data will need to be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dirty="0" smtClean="0"/>
              <a:t>function.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9" y="3157449"/>
            <a:ext cx="9102306" cy="5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</a:t>
            </a:r>
            <a:r>
              <a:rPr lang="en-US" dirty="0" smtClean="0"/>
              <a:t>t-Tests (in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mosaic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One-sample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independent samples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paired </a:t>
            </a:r>
            <a:r>
              <a:rPr lang="en-US" dirty="0"/>
              <a:t>samples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4" y="3506933"/>
            <a:ext cx="53340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4" y="4902201"/>
            <a:ext cx="5346700" cy="71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4" y="2060866"/>
            <a:ext cx="3949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open source and anyone is welcome to contribute a package!</a:t>
            </a:r>
          </a:p>
          <a:p>
            <a:r>
              <a:rPr lang="en-US" dirty="0" smtClean="0"/>
              <a:t>The package author decides on the names of their functions and there are bound to be redundant function names</a:t>
            </a:r>
          </a:p>
          <a:p>
            <a:r>
              <a:rPr lang="en-US" dirty="0" smtClean="0"/>
              <a:t>Sometimes it’s by design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t.test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is a function in Base R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is a function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mosaic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Sometimes is an unfortunate coincidence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alpha() </a:t>
            </a:r>
            <a:r>
              <a:rPr lang="en-US" dirty="0" smtClean="0">
                <a:ea typeface="Consolas" charset="0"/>
                <a:cs typeface="Consolas" charset="0"/>
              </a:rPr>
              <a:t>is a function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ggplot2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alpha() </a:t>
            </a:r>
            <a:r>
              <a:rPr lang="en-US" dirty="0" smtClean="0">
                <a:ea typeface="Consolas" charset="0"/>
                <a:cs typeface="Consolas" charset="0"/>
              </a:rPr>
              <a:t>is a function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psych</a:t>
            </a:r>
          </a:p>
        </p:txBody>
      </p:sp>
    </p:spTree>
    <p:extLst>
      <p:ext uri="{BB962C8B-B14F-4D97-AF65-F5344CB8AC3E}">
        <p14:creationId xmlns:p14="http://schemas.microsoft.com/office/powerpoint/2010/main" val="1453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6126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RStudio</a:t>
            </a:r>
            <a:r>
              <a:rPr lang="en-US" dirty="0"/>
              <a:t> environment, packages, and R Markdown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Making figures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Descriptive stats, correlations, reliability, creating scale scores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ea typeface="Consolas" charset="0"/>
                <a:cs typeface="Consolas" charset="0"/>
              </a:rPr>
              <a:t>Solution 1: Always load psych </a:t>
            </a:r>
            <a:r>
              <a:rPr lang="en-US" i="1" dirty="0" smtClean="0">
                <a:ea typeface="Consolas" charset="0"/>
                <a:cs typeface="Consolas" charset="0"/>
              </a:rPr>
              <a:t>after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dirty="0" smtClean="0">
                <a:ea typeface="Consolas" charset="0"/>
                <a:cs typeface="Consolas" charset="0"/>
              </a:rPr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ggplot2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Solution 2: Do what you want, but if you get errors, be explicit about which package you want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30" y="3125028"/>
            <a:ext cx="3742219" cy="2042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09" y="3582227"/>
            <a:ext cx="4846776" cy="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cor_reliability_ttest.Rmd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16" y="1650974"/>
            <a:ext cx="3966610" cy="392686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971066" y="2747518"/>
            <a:ext cx="2469614" cy="471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3" y="1618488"/>
            <a:ext cx="7227828" cy="458481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612571" y="3833280"/>
            <a:ext cx="1703397" cy="679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 Studio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609600"/>
            <a:ext cx="10406449" cy="1356360"/>
          </a:xfrm>
        </p:spPr>
        <p:txBody>
          <a:bodyPr/>
          <a:lstStyle/>
          <a:p>
            <a:r>
              <a:rPr lang="en-US" dirty="0"/>
              <a:t>Let’s Use R Studio!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Bookmark </a:t>
            </a:r>
            <a:r>
              <a:rPr lang="en-US" sz="2400" dirty="0"/>
              <a:t>this website: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2"/>
              </a:rPr>
              <a:t>bit.ly/intro-r-website</a:t>
            </a:r>
            <a:endParaRPr lang="en-US" sz="3600" dirty="0"/>
          </a:p>
          <a:p>
            <a:pPr marL="45720" indent="0" algn="ctr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Download ALL materials, including R-code, here: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3"/>
              </a:rPr>
              <a:t>bit.ly/intro-r-materials</a:t>
            </a:r>
            <a:endParaRPr lang="en-US" sz="3600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4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3575</TotalTime>
  <Words>1539</Words>
  <Application>Microsoft Macintosh PowerPoint</Application>
  <PresentationFormat>Widescreen</PresentationFormat>
  <Paragraphs>294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Calibri</vt:lpstr>
      <vt:lpstr>Consolas</vt:lpstr>
      <vt:lpstr>Corbel</vt:lpstr>
      <vt:lpstr>Mangal</vt:lpstr>
      <vt:lpstr>Wingdings</vt:lpstr>
      <vt:lpstr>Arial</vt:lpstr>
      <vt:lpstr>Basis</vt:lpstr>
      <vt:lpstr>Introduction to Data Analysis in R - Day 1</vt:lpstr>
      <vt:lpstr>Introductions</vt:lpstr>
      <vt:lpstr>Why Learn to use R?</vt:lpstr>
      <vt:lpstr>Schedule</vt:lpstr>
      <vt:lpstr>Day 1</vt:lpstr>
      <vt:lpstr>R and RStudio</vt:lpstr>
      <vt:lpstr>R and RStudio</vt:lpstr>
      <vt:lpstr>Open R Studio</vt:lpstr>
      <vt:lpstr>Let’s Use R Studio!</vt:lpstr>
      <vt:lpstr>R Markdown is where your analyses live!</vt:lpstr>
      <vt:lpstr>R Markdown is where your analyses live!</vt:lpstr>
      <vt:lpstr>R Markdown is where your analyses live!</vt:lpstr>
      <vt:lpstr>Anatomy of a Code Chunk</vt:lpstr>
      <vt:lpstr>R Studio</vt:lpstr>
      <vt:lpstr>Which R? </vt:lpstr>
      <vt:lpstr>Making Figures with ggplot2</vt:lpstr>
      <vt:lpstr>Making Figures with ggplot2</vt:lpstr>
      <vt:lpstr>Making Figures with ggplot2</vt:lpstr>
      <vt:lpstr>Making Figures with ggplot2</vt:lpstr>
      <vt:lpstr>Making Figures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Markdown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Little Bunny Foo Foo</vt:lpstr>
      <vt:lpstr>More Data Cleaning (Day 2) </vt:lpstr>
      <vt:lpstr>R Markdown File</vt:lpstr>
      <vt:lpstr>Categorical Variables</vt:lpstr>
      <vt:lpstr>Categorical Variables</vt:lpstr>
      <vt:lpstr>Categorical Variables</vt:lpstr>
      <vt:lpstr>Correlation Matrices, Reliability, and  t-Tests</vt:lpstr>
      <vt:lpstr>Correlation Matrices and Reliability</vt:lpstr>
      <vt:lpstr>Creating Scale Scores</vt:lpstr>
      <vt:lpstr>Student’s t-Tests (in mosaic)</vt:lpstr>
      <vt:lpstr>Function Masking</vt:lpstr>
      <vt:lpstr>Function Masking</vt:lpstr>
      <vt:lpstr>R Markdown File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Dyadic data analysis</dc:title>
  <dc:creator>Randi Garcia</dc:creator>
  <cp:lastModifiedBy>Microsoft Office User</cp:lastModifiedBy>
  <cp:revision>114</cp:revision>
  <cp:lastPrinted>2018-05-30T20:43:40Z</cp:lastPrinted>
  <dcterms:created xsi:type="dcterms:W3CDTF">2016-03-31T21:14:54Z</dcterms:created>
  <dcterms:modified xsi:type="dcterms:W3CDTF">2018-05-30T21:15:46Z</dcterms:modified>
</cp:coreProperties>
</file>